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8DFA2-E23D-5F00-FC1C-85DE1F3181FF}" v="3" dt="2023-05-28T17:59:48.659"/>
  </p1510:revLst>
</p1510:revInfo>
</file>

<file path=ppt/tableStyles.xml><?xml version="1.0" encoding="utf-8"?>
<a:tblStyleLst xmlns:a="http://schemas.openxmlformats.org/drawingml/2006/main" def="{9D30DF72-C1F2-44AE-B6B1-CEE95C12C427}">
  <a:tblStyle styleId="{9D30DF72-C1F2-44AE-B6B1-CEE95C12C4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łomiej Karpiuk" userId="S::karpiuk@student.agh.edu.pl::001c4557-868d-4ed0-9178-e72d5640c715" providerId="AD" clId="Web-{DBD8DFA2-E23D-5F00-FC1C-85DE1F3181FF}"/>
    <pc:docChg chg="modSld">
      <pc:chgData name="Bartłomiej Karpiuk" userId="S::karpiuk@student.agh.edu.pl::001c4557-868d-4ed0-9178-e72d5640c715" providerId="AD" clId="Web-{DBD8DFA2-E23D-5F00-FC1C-85DE1F3181FF}" dt="2023-05-28T17:59:48.659" v="2" actId="1076"/>
      <pc:docMkLst>
        <pc:docMk/>
      </pc:docMkLst>
      <pc:sldChg chg="modSp">
        <pc:chgData name="Bartłomiej Karpiuk" userId="S::karpiuk@student.agh.edu.pl::001c4557-868d-4ed0-9178-e72d5640c715" providerId="AD" clId="Web-{DBD8DFA2-E23D-5F00-FC1C-85DE1F3181FF}" dt="2023-05-28T17:59:48.659" v="2" actId="1076"/>
        <pc:sldMkLst>
          <pc:docMk/>
          <pc:sldMk cId="0" sldId="264"/>
        </pc:sldMkLst>
        <pc:picChg chg="mod">
          <ac:chgData name="Bartłomiej Karpiuk" userId="S::karpiuk@student.agh.edu.pl::001c4557-868d-4ed0-9178-e72d5640c715" providerId="AD" clId="Web-{DBD8DFA2-E23D-5F00-FC1C-85DE1F3181FF}" dt="2023-05-28T17:59:48.659" v="2" actId="1076"/>
          <ac:picMkLst>
            <pc:docMk/>
            <pc:sldMk cId="0" sldId="264"/>
            <ac:picMk id="10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da179aa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da179aa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fa01e80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fa01e80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ed75baa1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ed75baa1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fa01e8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fa01e8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ea0ef721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ea0ef721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a0ef721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a0ef721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ed75baa1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ed75baa1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ed75baa1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ed75baa1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ed75baa1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ed75baa1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ed75baa1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ed75baa1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ed75baa1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ed75baa1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da179aa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da179aa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ed75baa1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ed75baa1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a01e807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fa01e807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fa01e807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12fa01e807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ed75baa1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ed75baa1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fa01e807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12fa01e807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fa01e807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g12fa01e807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f7a1bfa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f7a1bfa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fa01e807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g12fa01e807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fa01e807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12fa01e807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fa01e807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2fa01e807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ed75baa1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ed75baa1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f615ee2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f615ee2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fa01e80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fa01e80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f615ee2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f615ee2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ed75baa1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ed75baa1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da179aa2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da179aa2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e4dd54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e4dd545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e4dd545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e4dd5455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ed75baa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ed75baa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ea0ef72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ea0ef72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ed75baa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ed75baa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uctured-streaming-programming-guide.html#output-mod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azure/databricks/spark/latest/structured-stream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uctured-streaming-programming-guide.html#support-matrix-for-joins-in-streaming-queri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uctured-streaming-programming-guide.html#support-matrix-for-joins-in-streaming-queri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uctured-streaming-programming-guide.html#input-sourc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Infrastruktura Big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reads the </a:t>
            </a:r>
            <a:r>
              <a:rPr lang="en-GB" sz="1050" b="1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latest available data</a:t>
            </a: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streaming data source, </a:t>
            </a:r>
            <a:r>
              <a:rPr lang="en-GB" sz="1050" b="1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processes it incrementally </a:t>
            </a: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update the </a:t>
            </a:r>
            <a:r>
              <a:rPr lang="en-GB" sz="1050" b="1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then </a:t>
            </a:r>
            <a:r>
              <a:rPr lang="en-GB" sz="1050" b="1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discards</a:t>
            </a: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source data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99" y="-64675"/>
            <a:ext cx="6122775" cy="44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Modes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2CC"/>
                </a:highlight>
              </a:rPr>
              <a:t>Append:</a:t>
            </a:r>
            <a:r>
              <a:rPr lang="en-GB"/>
              <a:t> </a:t>
            </a:r>
            <a:r>
              <a:rPr lang="en-GB" b="1"/>
              <a:t>Tylko nowe wiersze</a:t>
            </a:r>
            <a:r>
              <a:rPr lang="en-GB"/>
              <a:t> dołączone do tabeli wyników od ostatniego wyzwalacza są zapisywane do sinka. Jest to przydatne tylko wtedy, gdy istniejące wiersze w tabeli wyników nie zostały zmienione.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2CC"/>
                </a:highlight>
              </a:rPr>
              <a:t>Complete:</a:t>
            </a:r>
            <a:r>
              <a:rPr lang="en-GB">
                <a:highlight>
                  <a:schemeClr val="lt1"/>
                </a:highlight>
              </a:rPr>
              <a:t> </a:t>
            </a:r>
            <a:r>
              <a:rPr lang="en-GB" b="1">
                <a:highlight>
                  <a:schemeClr val="lt1"/>
                </a:highlight>
              </a:rPr>
              <a:t>Cała</a:t>
            </a:r>
            <a:r>
              <a:rPr lang="en-GB">
                <a:highlight>
                  <a:schemeClr val="lt1"/>
                </a:highlight>
              </a:rPr>
              <a:t> zaktualizowana </a:t>
            </a:r>
            <a:r>
              <a:rPr lang="en-GB" b="1">
                <a:highlight>
                  <a:schemeClr val="lt1"/>
                </a:highlight>
              </a:rPr>
              <a:t>tabela</a:t>
            </a:r>
            <a:r>
              <a:rPr lang="en-GB">
                <a:highlight>
                  <a:schemeClr val="lt1"/>
                </a:highlight>
              </a:rPr>
              <a:t> wyników jest zapisywana w sinku.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highlight>
                  <a:srgbClr val="FFF2CC"/>
                </a:highlight>
              </a:rPr>
              <a:t>Update:</a:t>
            </a:r>
            <a:r>
              <a:rPr lang="en-GB">
                <a:highlight>
                  <a:schemeClr val="lt1"/>
                </a:highlight>
              </a:rPr>
              <a:t> Tylko </a:t>
            </a:r>
            <a:r>
              <a:rPr lang="en-GB" b="1">
                <a:highlight>
                  <a:schemeClr val="lt1"/>
                </a:highlight>
              </a:rPr>
              <a:t>wiersze</a:t>
            </a:r>
            <a:r>
              <a:rPr lang="en-GB">
                <a:highlight>
                  <a:schemeClr val="lt1"/>
                </a:highlight>
              </a:rPr>
              <a:t> w tabeli wyników, które zostały </a:t>
            </a:r>
            <a:r>
              <a:rPr lang="en-GB" b="1">
                <a:highlight>
                  <a:schemeClr val="lt1"/>
                </a:highlight>
              </a:rPr>
              <a:t>zaktualizowane</a:t>
            </a:r>
            <a:r>
              <a:rPr lang="en-GB">
                <a:highlight>
                  <a:schemeClr val="lt1"/>
                </a:highlight>
              </a:rPr>
              <a:t> od ostatniego wyzwalacza, zostaną wyprowadzone do sinka.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Stream części składowe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b="1"/>
              <a:t>Input source</a:t>
            </a:r>
            <a:r>
              <a:rPr lang="en-GB"/>
              <a:t>: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File source	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Kafka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Azure Event hub / AWS Kinesis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Pliki w systemie HDFS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TCP-IP sockets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b="1"/>
              <a:t>Sink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b="1"/>
              <a:t>	</a:t>
            </a:r>
            <a:r>
              <a:rPr lang="en-GB"/>
              <a:t>Kafka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Azure Event Hub/AWS Kinesis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	Console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Foreach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ForeachBatch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Sinks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33" name="Google Shape;133;p25"/>
          <p:cNvGraphicFramePr/>
          <p:nvPr/>
        </p:nvGraphicFramePr>
        <p:xfrm>
          <a:off x="542525" y="1211500"/>
          <a:ext cx="7620925" cy="3561345"/>
        </p:xfrm>
        <a:graphic>
          <a:graphicData uri="http://schemas.openxmlformats.org/drawingml/2006/table">
            <a:tbl>
              <a:tblPr>
                <a:noFill/>
                <a:tableStyleId>{9D30DF72-C1F2-44AE-B6B1-CEE95C12C427}</a:tableStyleId>
              </a:tblPr>
              <a:tblGrid>
                <a:gridCol w="8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Typ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Output Mode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Opis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File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Append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Format dostępne w DataFrameWriter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Kafka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Append, Complete, Update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Output dodany do topic Kafki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Console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Append, Complete, Update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Output do konsoli, debugowanie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Memory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Append, Complete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In-memory table (Spark SQL lub DataFrame)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Foreach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Append, Complete, Update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Własna definicja sinka dla każdego wiersza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Foreach Batch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Append, Complete, Update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Dowolne operacje i niestandardowa logika na wyjściu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Charakterystyka Streamu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 nie są posortowane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Dane można przesłać do wielu sinków data lake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Dane wpływają szybciej niz jestes je w stanie przetworzyć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Dane zawierają ‘event-time’ - czas wytworzenia danych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Stream nie musi być ciągły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Np. pliki logów mogą być przetwarzane co godzinę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Dane finansowe mogą być przetwarzane raz na miesiąc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Odporność na błędy (Fault tolerance)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każdej chwili proces może być zrestartowany i dane przetworzone ponownie.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Zakłada się, że każde źródło strumieniowe ma przesunięcia (offset) - śledzi odczytaną pozycję w strumieniu.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Używa mechanizmu ‘checkpoint’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Zapisuje zakres przetwarzanych danych w każdym wyzwalaczu (trigger)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highlight>
                  <a:srgbClr val="FFF2CC"/>
                </a:highlight>
              </a:rPr>
              <a:t>Odtwarzalne źródła i ‘idempotent sink’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Schemat 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Musisz podać schemat kiedy streamujesz z pliku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Dla potrzeb testowania ad-hoc możesz włączyć wczytywanie schematu </a:t>
            </a:r>
            <a:r>
              <a:rPr lang="en-GB" sz="14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spark.sql.streaming.schemaInference</a:t>
            </a:r>
            <a:r>
              <a:rPr lang="en-GB" sz="15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GB" sz="14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5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Spark potrafi wykryć partycję w ścieżkach kiedy są odpowiednio nazwane /key=value/</a:t>
            </a:r>
            <a:endParaRPr sz="15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1D1F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Np /data/year=2016/</a:t>
            </a:r>
            <a:endParaRPr sz="1050">
              <a:solidFill>
                <a:srgbClr val="1D1F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Windowing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Jest to agregacja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wartości na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podstawie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czasu zdarzenia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(event-time)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 grupie.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625" y="4049048"/>
            <a:ext cx="5297674" cy="10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000" y="659501"/>
            <a:ext cx="5707624" cy="29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Spóźnialscy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highlight>
                  <a:srgbClr val="FFE599"/>
                </a:highlight>
              </a:rPr>
              <a:t>Watermark</a:t>
            </a:r>
            <a:endParaRPr b="1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Pośredni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stan w pamięci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Kiedy przestać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trzymać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dane tymczasowe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750" y="626551"/>
            <a:ext cx="6413626" cy="32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Watermark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Automatycznie śledzi aktualny czas zdarzenia w danych i stara się odpowiednio wyczyścić stary stan.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Możesz zdefiniować watermark zapytania, określając kolumnę czasu zdarzenia i próg oczekiwanego opóźnienia danych pod względem czasu zdarzenia.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(max event time seen by the engine - late threshold &gt; window ending at time T)</a:t>
            </a:r>
            <a:endParaRPr sz="1300">
              <a:solidFill>
                <a:srgbClr val="44444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444444"/>
                </a:solidFill>
                <a:highlight>
                  <a:srgbClr val="FFFFFF"/>
                </a:highlight>
              </a:rPr>
              <a:t>Akceptuje dane spóźnione 10 minut</a:t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900">
              <a:solidFill>
                <a:srgbClr val="44444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625" y="3162674"/>
            <a:ext cx="3994274" cy="11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00">
                <a:solidFill>
                  <a:srgbClr val="0087FA"/>
                </a:solidFill>
              </a:rPr>
              <a:t>Agenda</a:t>
            </a:r>
            <a:endParaRPr sz="202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Spark Structured Streaming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Spark Streaming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50" y="120050"/>
            <a:ext cx="778448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Warunki dla watermark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450"/>
              <a:buFont typeface="Roboto"/>
              <a:buChar char="●"/>
            </a:pP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Output mode musi być </a:t>
            </a:r>
            <a:r>
              <a:rPr lang="en-GB" sz="1450" b="1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Append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-GB" sz="1450" b="1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450">
              <a:solidFill>
                <a:srgbClr val="1D1F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SzPts val="1450"/>
              <a:buFont typeface="Roboto"/>
              <a:buChar char="●"/>
            </a:pP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Nie możesz użyć </a:t>
            </a:r>
            <a:r>
              <a:rPr lang="en-GB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 mode on potrzebuje zachować wszystkie agregacje - szczegóły </a:t>
            </a:r>
            <a:r>
              <a:rPr lang="en-GB" sz="1450">
                <a:solidFill>
                  <a:srgbClr val="0088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Output Modes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50">
              <a:solidFill>
                <a:srgbClr val="1D1F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Agregacje muszą mieć kolumnę ‘</a:t>
            </a:r>
            <a:r>
              <a:rPr lang="en-GB" sz="1450" b="1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event-time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’ lub ustawione okienko ( </a:t>
            </a:r>
            <a:r>
              <a:rPr lang="en-GB" sz="17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) na kolumnie ‘event-time’.</a:t>
            </a:r>
            <a:endParaRPr sz="1450">
              <a:solidFill>
                <a:srgbClr val="1D1F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6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withWatermark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 musi być użyte na tej samej kolumnie (timestamp) użytej do agregacji. </a:t>
            </a:r>
            <a:r>
              <a:rPr lang="en-GB" sz="1450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Przykład błędu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df.withWatermark("time", "1 min").groupBy("time2").count()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50">
              <a:solidFill>
                <a:srgbClr val="1D1F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7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withWatermark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 musi być ustawiony przed agregacją. </a:t>
            </a:r>
            <a:r>
              <a:rPr lang="en-GB" sz="1450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Przykład błędu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500">
                <a:solidFill>
                  <a:srgbClr val="44444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df.groupBy("time").count().withWatermark("time", "1 min")</a:t>
            </a:r>
            <a:r>
              <a:rPr lang="en-GB" sz="1450">
                <a:solidFill>
                  <a:srgbClr val="1D1F2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318"/>
            <a:ext cx="9144002" cy="495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Typy okienek Spark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25" y="976450"/>
            <a:ext cx="6838124" cy="39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52" y="0"/>
            <a:ext cx="82896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98" y="797775"/>
            <a:ext cx="7634751" cy="28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/>
        </p:nvSpPr>
        <p:spPr>
          <a:xfrm>
            <a:off x="665018" y="374073"/>
            <a:ext cx="3158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lenght, starts on new event then goes back for time , goes back from event time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63" y="893275"/>
            <a:ext cx="5843275" cy="355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98" y="241500"/>
            <a:ext cx="5978101" cy="25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900" y="2896575"/>
            <a:ext cx="4744967" cy="21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5028"/>
            <a:ext cx="9143999" cy="4273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6616"/>
            <a:ext cx="9144000" cy="339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35219" y="217609"/>
            <a:ext cx="5427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lengh is not fixed, does not overlap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terminate in 10 minutes, check for 5 to check for event, if there is no even wihtin max size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5284"/>
            <a:ext cx="9144002" cy="417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Porównanie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Spark Structured Streaming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Zbudowany na silniku Spark SQL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Oparty na </a:t>
            </a:r>
            <a:r>
              <a:rPr lang="en-GB" b="1"/>
              <a:t>Tabeli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Dataset/DataFrame API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https://spark.apache.org/docs/latest/structured-streaming-programming-guide.html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Structured Streaming - Azure Databricks | Microsoft Docs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Spark</a:t>
            </a:r>
            <a:r>
              <a:rPr lang="en-GB"/>
              <a:t> </a:t>
            </a:r>
            <a:r>
              <a:rPr lang="en-GB" b="1"/>
              <a:t>Streaming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Rozszerzenie do Spark API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Oparty na </a:t>
            </a:r>
            <a:r>
              <a:rPr lang="en-GB" b="1"/>
              <a:t>Micro-batch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DStream</a:t>
            </a:r>
            <a:r>
              <a:rPr lang="en-GB"/>
              <a:t> (stream bloków RDD)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https://spark.apache.org/docs/latest/streaming-programming-guide.html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Joins</a:t>
            </a:r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na static-streaming lub streaming-streaming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Wspierane Typy: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Inner, Outer, Semi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https://spark.apache.org/docs/latest/structured-streaming-programming-guide.html#join-operations</a:t>
            </a:r>
            <a:endParaRPr/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50" y="2110200"/>
            <a:ext cx="4252675" cy="16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Usuwanie duplikatów</a:t>
            </a:r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Możesz usuwać duplikaty strumieniach danych, używając w zdarzeniach </a:t>
            </a:r>
            <a:r>
              <a:rPr lang="en-GB" b="1"/>
              <a:t>unikalnego identyfikatora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Wsparcie dla </a:t>
            </a:r>
            <a:r>
              <a:rPr lang="en-GB" b="1"/>
              <a:t>watermark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50" y="2651675"/>
            <a:ext cx="5515650" cy="20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Zabronione operacje</a:t>
            </a:r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Wiele agregacji strumieniowych (ex łańcuch agregacji).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Nie działa `Limit()` and `take(n wierszy)`.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Operacje `Distinct()`.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Usuwanie duplikatów wykonanych po agregacji.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Sortowanie tylko po agregacji i w `Complete Output Mode`.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Kilka typów outer joins.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support matrix in the Join Operations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Odzyskiwanie po awarii - Checkpointing</a:t>
            </a:r>
            <a:endParaRPr sz="30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Checkpointing -  czyli logi z punktami kontrolnymi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 przypadku awarii lub wyłączenia streamu można go uruchomić ponownie.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Sink - idempotencja wiele zapisów tych samych danych nie spowoduje duplikatów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Lokalizacja musi być zgodna ze standardem HDFS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Zapisuje przetworzone agregacje w każdym wyzwalaczu (trigger)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Kiedy następuje awaria silnik stara się uruchomić proces ponownie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highlight>
                  <a:srgbClr val="F9CB9C"/>
                </a:highlight>
              </a:rPr>
              <a:t>Działa tylko na źródłach (</a:t>
            </a:r>
            <a:r>
              <a:rPr lang="en-GB" u="sng">
                <a:solidFill>
                  <a:schemeClr val="hlink"/>
                </a:solidFill>
                <a:highlight>
                  <a:srgbClr val="F9CB9C"/>
                </a:highlight>
                <a:hlinkClick r:id="rId3"/>
              </a:rPr>
              <a:t>replayable</a:t>
            </a:r>
            <a:r>
              <a:rPr lang="en-GB">
                <a:highlight>
                  <a:srgbClr val="F9CB9C"/>
                </a:highlight>
              </a:rPr>
              <a:t>) np Kafka czy File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7724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891300" y="1760575"/>
            <a:ext cx="554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</a:rPr>
              <a:t>Spark Structure Streaming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ze Spark Streaming - Micro-batch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Dane napływają z TCP-IP np Kafka, Kinesis, inne źródła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Dane wpływają szybciej niż jesteś w stanie je przetworzyć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Rozwiązanie problemu model Micro-Batch czyli zbieramy dane w przedziałach czasowych  (Trigger Interval)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" y="3397567"/>
            <a:ext cx="9144000" cy="184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Przetwarzanie micro-batcha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Dla każdego przedziału czasowego przetwarzamy dane z poprzedniego przedziału czasowego (np ostatnie dwie sekundy)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 tym przykładzie przetwarzamy dane z dwóch sekund w jedna sekunde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0" y="3088429"/>
            <a:ext cx="9143999" cy="184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Opóźnienie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 jeśli nie przetwarzamy danych wystarczająco szybko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7761"/>
            <a:ext cx="9144003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Mikro-batch alternatywa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 sie stanie jesli nie przetwarzamy danych wystarczająco szybko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CEL</a:t>
            </a:r>
            <a:r>
              <a:rPr lang="en-GB"/>
              <a:t>: przetworzenie danych z poprzedniego przedziału zanim wpłyną kolejne dane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Rozwiązanie:  Spark Structure Streaming traktuje stream (micro batch) jako </a:t>
            </a:r>
            <a:r>
              <a:rPr lang="en-GB" b="1"/>
              <a:t>tabele</a:t>
            </a:r>
            <a:r>
              <a:rPr lang="en-GB"/>
              <a:t> i ciągle dodaje (</a:t>
            </a:r>
            <a:r>
              <a:rPr lang="en-GB" b="1"/>
              <a:t>append</a:t>
            </a:r>
            <a:r>
              <a:rPr lang="en-GB"/>
              <a:t>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Trigger interval = append (new row)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67025"/>
            <a:ext cx="3545350" cy="1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Zapytania do tabeli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 pobierania danych z tabeli: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Dla każdego przedziału czasu dane są dodawane do tabeli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highlight>
                  <a:srgbClr val="FFE599"/>
                </a:highlight>
              </a:rPr>
              <a:t>Input table</a:t>
            </a:r>
            <a:r>
              <a:rPr lang="en-GB"/>
              <a:t> - definiujemy zapytanie jak na tabelę statyczną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highlight>
                  <a:srgbClr val="B6D7A8"/>
                </a:highlight>
              </a:rPr>
              <a:t>Result table</a:t>
            </a:r>
            <a:r>
              <a:rPr lang="en-GB"/>
              <a:t> - wyliczenia są przekazywane do tabeli wyników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highlight>
                  <a:srgbClr val="F6B26B"/>
                </a:highlight>
              </a:rPr>
              <a:t>Sink</a:t>
            </a:r>
            <a:r>
              <a:rPr lang="en-GB"/>
              <a:t> - Na koniec zapis do output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Definiujesz trigger kiedy input table powinna być uaktualniona.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Przy każdym wywołaniu triggera spark sprawdza nowe dane in inkrementalnie uaktualnia result table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558" y="240132"/>
            <a:ext cx="2082684" cy="1821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9EEAFFF8050846B8921DC5A70925A7" ma:contentTypeVersion="2" ma:contentTypeDescription="Utwórz nowy dokument." ma:contentTypeScope="" ma:versionID="2611b5de485e499c861fd11650d02c69">
  <xsd:schema xmlns:xsd="http://www.w3.org/2001/XMLSchema" xmlns:xs="http://www.w3.org/2001/XMLSchema" xmlns:p="http://schemas.microsoft.com/office/2006/metadata/properties" xmlns:ns2="8f53f1b7-a1b3-4c57-bf3a-36b8131d8963" targetNamespace="http://schemas.microsoft.com/office/2006/metadata/properties" ma:root="true" ma:fieldsID="498cf555c730eff5097febd418c557a6" ns2:_="">
    <xsd:import namespace="8f53f1b7-a1b3-4c57-bf3a-36b8131d89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3f1b7-a1b3-4c57-bf3a-36b8131d8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5F0C55-8EF6-4D2A-A0AE-F246F6D863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94FB2A-D910-4BA6-98DC-75B71BE3E3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3f1b7-a1b3-4c57-bf3a-36b8131d8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242C22-200A-4A08-BFB6-4779DA53807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33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Simple Light</vt:lpstr>
      <vt:lpstr>Infrastruktura Big Data</vt:lpstr>
      <vt:lpstr>Agenda</vt:lpstr>
      <vt:lpstr>Porównanie</vt:lpstr>
      <vt:lpstr>PowerPoint Presentation</vt:lpstr>
      <vt:lpstr>Problem ze Spark Streaming - Micro-batch</vt:lpstr>
      <vt:lpstr>Przetwarzanie micro-batcha</vt:lpstr>
      <vt:lpstr>Opóźnienie</vt:lpstr>
      <vt:lpstr>Mikro-batch alternatywa</vt:lpstr>
      <vt:lpstr>Zapytania do tabeli</vt:lpstr>
      <vt:lpstr>PowerPoint Presentation</vt:lpstr>
      <vt:lpstr>Output Modes</vt:lpstr>
      <vt:lpstr>Stream części składowe</vt:lpstr>
      <vt:lpstr>Output Sinks</vt:lpstr>
      <vt:lpstr>Charakterystyka Streamu</vt:lpstr>
      <vt:lpstr>Odporność na błędy (Fault tolerance)</vt:lpstr>
      <vt:lpstr>Schemat </vt:lpstr>
      <vt:lpstr>Windowing</vt:lpstr>
      <vt:lpstr>Spóźnialscy</vt:lpstr>
      <vt:lpstr>Watermark</vt:lpstr>
      <vt:lpstr>PowerPoint Presentation</vt:lpstr>
      <vt:lpstr>Warunki dla watermark</vt:lpstr>
      <vt:lpstr>PowerPoint Presentation</vt:lpstr>
      <vt:lpstr>Typy okienek 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Joins</vt:lpstr>
      <vt:lpstr>Usuwanie duplikatów</vt:lpstr>
      <vt:lpstr>Zabronione operacje</vt:lpstr>
      <vt:lpstr>Odzyskiwanie po awarii - Checkpointing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Infrastruktura Big Data</dc:title>
  <cp:revision>2</cp:revision>
  <dcterms:modified xsi:type="dcterms:W3CDTF">2023-05-28T17:59:53Z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0x010100769EEAFFF8050846B8921DC5A70925A7</vt:lpwstr>
  </property>
</Properties>
</file>